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89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7CD3-397E-ADDC-88CE-BF9749375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8841925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FAIR LABOR STANDARDS ACT AKA </a:t>
            </a:r>
            <a:br>
              <a:rPr lang="en-US" dirty="0"/>
            </a:br>
            <a:r>
              <a:rPr lang="en-US" dirty="0"/>
              <a:t>rocket science calculous 405 for the fire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6D50A-6878-34E6-AAD9-4966CA690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TUCSON FIREFIGHTERS ASSOCIATION LOCAL 479</a:t>
            </a:r>
          </a:p>
          <a:p>
            <a:r>
              <a:rPr lang="en-US" dirty="0">
                <a:solidFill>
                  <a:schemeClr val="tx1"/>
                </a:solidFill>
              </a:rPr>
              <a:t>Revised 12/8/23</a:t>
            </a:r>
          </a:p>
        </p:txBody>
      </p:sp>
    </p:spTree>
    <p:extLst>
      <p:ext uri="{BB962C8B-B14F-4D97-AF65-F5344CB8AC3E}">
        <p14:creationId xmlns:p14="http://schemas.microsoft.com/office/powerpoint/2010/main" val="1172339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 err="1"/>
              <a:t>Tfd</a:t>
            </a:r>
            <a:r>
              <a:rPr lang="en-US" dirty="0"/>
              <a:t> specifics…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Some aspects of FLSA can be negotiated. Negotiations can only enhance FLSA laws.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n</a:t>
            </a:r>
            <a:r>
              <a:rPr lang="en-US" sz="1800" dirty="0">
                <a:solidFill>
                  <a:schemeClr val="tx1"/>
                </a:solidFill>
              </a:rPr>
              <a:t>umber of days in a work period must be between 7 and 28. We use a 14 day work period. The lower the number of days in a work period, the lower the threshold to reach FLSA overtime.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FLSA states that any leave can count against your actual hours worked in a work period.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Sick leave is the only leave that currently counts against your actual hours worked.</a:t>
            </a:r>
            <a:r>
              <a:rPr lang="en-US" dirty="0">
                <a:solidFill>
                  <a:schemeClr val="tx1"/>
                </a:solidFill>
              </a:rPr>
              <a:t>	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46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Regular rate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Used to calculate the amount of your FLSA overtime payment.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Is based on your earnings divided by hours worked.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Is different from your hourly rate.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0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rate/half time overtime premium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To calculate regular rate, divide your total remuneration by your actual hours worked.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 get the half time overtime premium,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divide </a:t>
            </a:r>
            <a:r>
              <a:rPr lang="en-US" dirty="0">
                <a:solidFill>
                  <a:schemeClr val="tx1"/>
                </a:solidFill>
              </a:rPr>
              <a:t>the regular rate by </a:t>
            </a:r>
            <a:r>
              <a:rPr lang="en-US" sz="1800" dirty="0">
                <a:solidFill>
                  <a:schemeClr val="tx1"/>
                </a:solidFill>
              </a:rPr>
              <a:t>half.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15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rate/half time overtime premium – No augments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Base hourly pay: $20.00</a:t>
            </a:r>
          </a:p>
          <a:p>
            <a:r>
              <a:rPr lang="en-US" sz="1800" dirty="0">
                <a:solidFill>
                  <a:schemeClr val="tx1"/>
                </a:solidFill>
              </a:rPr>
              <a:t>Hours actually worked: 120</a:t>
            </a:r>
          </a:p>
          <a:p>
            <a:r>
              <a:rPr lang="en-US" sz="1800" dirty="0">
                <a:solidFill>
                  <a:schemeClr val="tx1"/>
                </a:solidFill>
              </a:rPr>
              <a:t>$20.00 x112 = $2,240.00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 We are paid for 112 hours unless we work 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No extra wage augments</a:t>
            </a:r>
          </a:p>
          <a:p>
            <a:r>
              <a:rPr lang="en-US" dirty="0">
                <a:solidFill>
                  <a:schemeClr val="tx1"/>
                </a:solidFill>
              </a:rPr>
              <a:t>Total remuneration: $2,240/120(actual hours worked) = $18.66 (Regular Rate)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Half time overtime premium rate= $18.66 x .5 = $9.33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16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rate/half time overtime premium rate – No augments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FLSA hours due = 120 – 106 = 14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14 * $9.33 = $130.76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Total FLSA Payment = $130.76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49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 – with augments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Base hourly pay: $20.00</a:t>
            </a:r>
          </a:p>
          <a:p>
            <a:r>
              <a:rPr lang="en-US" sz="1800" dirty="0">
                <a:solidFill>
                  <a:schemeClr val="tx1"/>
                </a:solidFill>
              </a:rPr>
              <a:t>Hours actually worked: 120</a:t>
            </a:r>
          </a:p>
          <a:p>
            <a:r>
              <a:rPr lang="en-US" sz="1800" dirty="0">
                <a:solidFill>
                  <a:schemeClr val="tx1"/>
                </a:solidFill>
              </a:rPr>
              <a:t>$20.00 x112 = $2,240.00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 We are paid for 112 hours unless we work 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Wage Augments</a:t>
            </a:r>
          </a:p>
          <a:p>
            <a:r>
              <a:rPr lang="en-US" dirty="0">
                <a:solidFill>
                  <a:schemeClr val="tx1"/>
                </a:solidFill>
              </a:rPr>
              <a:t>	Patch Pay = $246.20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Total remuneration: $2,486.20/120(actual hours worked) = $20.72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Half time overtime premium = $10.36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9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 – with augments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FLSA hours due = 120 – 106 = 14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14 * $10.36 = $145.04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Total FLSA Payment = $145.04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756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/>
          </a:bodyPr>
          <a:lstStyle/>
          <a:p>
            <a:r>
              <a:rPr lang="en-US" dirty="0"/>
              <a:t>Calculating Regular rate – E.D.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Base hourly pay: $20.00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Hours Scheduled: 120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Extra Duty Hours: 24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Hours Worked: 144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529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/>
          </a:bodyPr>
          <a:lstStyle/>
          <a:p>
            <a:r>
              <a:rPr lang="en-US" dirty="0"/>
              <a:t>Calculating Regular rate – E.D.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Base pay: $20.00 x112 = $2240.00</a:t>
            </a:r>
          </a:p>
          <a:p>
            <a:r>
              <a:rPr lang="en-US" sz="1800" dirty="0">
                <a:solidFill>
                  <a:schemeClr val="tx1"/>
                </a:solidFill>
              </a:rPr>
              <a:t>Extra duty pay, full time: $20.00 x 24 = $480</a:t>
            </a:r>
          </a:p>
          <a:p>
            <a:r>
              <a:rPr lang="en-US" sz="1800" dirty="0">
                <a:solidFill>
                  <a:schemeClr val="tx1"/>
                </a:solidFill>
              </a:rPr>
              <a:t>Extra duty pay, half time: $20.00 x 24 x .5 = $240</a:t>
            </a:r>
          </a:p>
          <a:p>
            <a:r>
              <a:rPr lang="en-US" sz="1800" dirty="0">
                <a:solidFill>
                  <a:schemeClr val="tx1"/>
                </a:solidFill>
              </a:rPr>
              <a:t>No extra wage augments</a:t>
            </a:r>
          </a:p>
          <a:p>
            <a:r>
              <a:rPr lang="en-US" sz="1800" dirty="0">
                <a:solidFill>
                  <a:schemeClr val="tx1"/>
                </a:solidFill>
              </a:rPr>
              <a:t>$2,720 (total remuneration)/144 (hours worked) = $18.89 = Regular Rate</a:t>
            </a:r>
          </a:p>
          <a:p>
            <a:r>
              <a:rPr lang="en-US" sz="1800" dirty="0">
                <a:solidFill>
                  <a:schemeClr val="tx1"/>
                </a:solidFill>
              </a:rPr>
              <a:t>Half time overtime premium  = $18.89 x .5 = $9.44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29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rate/half time overtime premium – E.D.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You were already paid overtime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 Extra duty pay, full time: $20.00 x 24 = $480</a:t>
            </a:r>
          </a:p>
          <a:p>
            <a:r>
              <a:rPr lang="en-US" sz="1800" dirty="0">
                <a:solidFill>
                  <a:schemeClr val="tx1"/>
                </a:solidFill>
              </a:rPr>
              <a:t>	Extra duty pay, half time: $20 x 24 x .5 = $240</a:t>
            </a:r>
          </a:p>
          <a:p>
            <a:r>
              <a:rPr lang="en-US" sz="1800" dirty="0">
                <a:solidFill>
                  <a:schemeClr val="tx1"/>
                </a:solidFill>
              </a:rPr>
              <a:t>FLSA over time due = 144 - 106</a:t>
            </a:r>
          </a:p>
          <a:p>
            <a:r>
              <a:rPr lang="en-US" sz="1800" dirty="0">
                <a:solidFill>
                  <a:schemeClr val="tx1"/>
                </a:solidFill>
              </a:rPr>
              <a:t>38(FLSA OT hours due)*$9.44 (half time </a:t>
            </a:r>
            <a:r>
              <a:rPr lang="en-US" dirty="0">
                <a:solidFill>
                  <a:schemeClr val="tx1"/>
                </a:solidFill>
              </a:rPr>
              <a:t>overtime</a:t>
            </a:r>
            <a:r>
              <a:rPr lang="en-US" sz="1800" dirty="0">
                <a:solidFill>
                  <a:schemeClr val="tx1"/>
                </a:solidFill>
              </a:rPr>
              <a:t> premium) = 358.89</a:t>
            </a:r>
          </a:p>
          <a:p>
            <a:r>
              <a:rPr lang="en-US" sz="1800" dirty="0">
                <a:solidFill>
                  <a:schemeClr val="tx1"/>
                </a:solidFill>
              </a:rPr>
              <a:t>Subtract extra duty pay, half time from the FLSA total due</a:t>
            </a:r>
          </a:p>
          <a:p>
            <a:r>
              <a:rPr lang="en-US" sz="1800" dirty="0">
                <a:solidFill>
                  <a:schemeClr val="tx1"/>
                </a:solidFill>
              </a:rPr>
              <a:t>$358.89 - $240.00 = $118.89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 This is your FLSA payment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64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What we will cover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37956"/>
            <a:ext cx="8534400" cy="5539443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Useful definitions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Equalization of Pay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What is FLSA?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How does it apply to us?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Regular Rate/Halftime Overtime Premiu</a:t>
            </a:r>
            <a:r>
              <a:rPr lang="en-US" dirty="0">
                <a:solidFill>
                  <a:schemeClr val="tx1"/>
                </a:solidFill>
              </a:rPr>
              <a:t>m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How does it effect our paycheck?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Calculating FLSA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36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Regular rate – why do we use half???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It seems like we should be using the entire regular rate and not multiplying it by .5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5</a:t>
            </a:r>
            <a:r>
              <a:rPr lang="en-US" sz="1800" baseline="30000" dirty="0">
                <a:solidFill>
                  <a:schemeClr val="tx1"/>
                </a:solidFill>
              </a:rPr>
              <a:t>th</a:t>
            </a:r>
            <a:r>
              <a:rPr lang="en-US" sz="1800" dirty="0">
                <a:solidFill>
                  <a:schemeClr val="tx1"/>
                </a:solidFill>
              </a:rPr>
              <a:t> Circuit U.S. Court of Appeals determined that this method is acceptable.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81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/>
          </a:bodyPr>
          <a:lstStyle/>
          <a:p>
            <a:r>
              <a:rPr lang="en-US" dirty="0"/>
              <a:t>In summary…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 lnSpcReduction="10000"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FLSA is typically only due when you actually work greater than 106 hours in a pay period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Your regular rate/half time overtime premium </a:t>
            </a:r>
            <a:r>
              <a:rPr lang="en-US" dirty="0">
                <a:solidFill>
                  <a:schemeClr val="tx1"/>
                </a:solidFill>
              </a:rPr>
              <a:t>will increase with each wage augment that you earn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FLSA </a:t>
            </a:r>
            <a:r>
              <a:rPr lang="en-US" dirty="0">
                <a:solidFill>
                  <a:schemeClr val="tx1"/>
                </a:solidFill>
              </a:rPr>
              <a:t>calculations can be extremely complex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Methods</a:t>
            </a:r>
            <a:r>
              <a:rPr lang="en-US" dirty="0">
                <a:solidFill>
                  <a:schemeClr val="tx1"/>
                </a:solidFill>
              </a:rPr>
              <a:t> to calculate FLSA have been determined by judges in Federal Courts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calculations for this have been created in Workday and have been specifically built with all of these rules in mind. A standalone calculator is being developed and MAY be available for field personnel to use in verifying their FLSA payments in the future.</a:t>
            </a:r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80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>
            <a:normAutofit/>
          </a:bodyPr>
          <a:lstStyle/>
          <a:p>
            <a:r>
              <a:rPr lang="en-US" dirty="0"/>
              <a:t>Questions???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Anthony D’Onofrio </a:t>
            </a:r>
          </a:p>
          <a:p>
            <a:r>
              <a:rPr lang="en-US" sz="1800" dirty="0">
                <a:solidFill>
                  <a:schemeClr val="tx1"/>
                </a:solidFill>
              </a:rPr>
              <a:t>Email: Anthony@tucsonfirefighters.org; adonofrio4806@gmail.com</a:t>
            </a:r>
          </a:p>
          <a:p>
            <a:r>
              <a:rPr lang="en-US" dirty="0">
                <a:solidFill>
                  <a:schemeClr val="tx1"/>
                </a:solidFill>
              </a:rPr>
              <a:t>Cell: (520) 904-8814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Chrissie Hancock, Payroll Supervisor</a:t>
            </a:r>
          </a:p>
          <a:p>
            <a:r>
              <a:rPr lang="en-US" sz="1800" dirty="0">
                <a:solidFill>
                  <a:schemeClr val="tx1"/>
                </a:solidFill>
              </a:rPr>
              <a:t>Email: Christina.Hancock@tucsonaz.gov</a:t>
            </a:r>
          </a:p>
          <a:p>
            <a:r>
              <a:rPr lang="en-US" dirty="0">
                <a:solidFill>
                  <a:schemeClr val="tx1"/>
                </a:solidFill>
              </a:rPr>
              <a:t>Office: (520) 791-4557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6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Useful definitions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Hourly Rate – The amount of money you are paid per hour before wage augments. This is the number you will find on the pay scale.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Wage Augments – Money paid to an employee for a certification or for not using leave. It is separate from your hourly rate. TFD wage augments include specialty pay, paramedic patch pay, second language pay, sick leave sell back, </a:t>
            </a:r>
            <a:r>
              <a:rPr lang="en-US" sz="1800" dirty="0" err="1">
                <a:solidFill>
                  <a:schemeClr val="tx1"/>
                </a:solidFill>
              </a:rPr>
              <a:t>ect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Remuneration – Money paid to someone for work completed. This includes ALL WAGE AUGMENTS except for the Honor Guard Stipend.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Regular rate/Half time overtime premium – All remuneration (base wage and  wage augments) divided by ACTUAL hours worked.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2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Useful definitions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4" y="1359501"/>
            <a:ext cx="8534400" cy="5498499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FLSA Work Period – Can range from 7-28 days and establishes the minimum hours that an employee must work to qualify for FLSA overtime. TFD is currently on a 14 day work period. On a 14 day FLSA work period, an employee must ACTUALLY WORK more than 106 hours to qualify for FLSA overtime.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FLSA Overtime - Compensation at a rate of 1 ½ times your REGULAR RATE, paid when an employee works greater than 106 hours in a work period.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Extra Duty – Compensation at a rate of 1 ½ times your HOURLY RATE. Paid anytime you work an extra duty shift regardless of how many hours you have worked in a work period.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2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Equalization of pay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Currently, unless you work extra duty, you are being paid for 112 hours every pay period.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This equalization of pay avoids fluctuation in your paychecks. Our scheduled pay periods range from 96 to 134 hours.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Any fluctuation in our pay checks is usually due to payment of FLSA overtime, which is paid after you have ACTUALLY WORKED greater than 106 hours in a pay period. Since not all pay periods exceed the FLSA thresholds, you may not get FLSA on every check.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1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flsa</a:t>
            </a:r>
            <a:r>
              <a:rPr lang="en-US" dirty="0"/>
              <a:t>???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The Fair Labor Standards Act (FLSA) was established by the U.S. Department of Labor in 1938 to ensure fair labor practices by private, state, and local government.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FLSA laws cover minimum wage, overtime compensation, comp time, child labor, and recordkeeping.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Do not confuse FLSA with FMLA. FMLA is a type of leave. THEY ARE NOT THE SAME THING.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5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flsa</a:t>
            </a:r>
            <a:r>
              <a:rPr lang="en-US" dirty="0"/>
              <a:t> apply to us??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Fire service personnel are addressed within the FLSA in </a:t>
            </a:r>
            <a:r>
              <a:rPr lang="en-US" dirty="0">
                <a:solidFill>
                  <a:schemeClr val="tx1"/>
                </a:solidFill>
              </a:rPr>
              <a:t>Section </a:t>
            </a:r>
            <a:r>
              <a:rPr lang="en-US" sz="1800" dirty="0">
                <a:solidFill>
                  <a:schemeClr val="tx1"/>
                </a:solidFill>
              </a:rPr>
              <a:t>k exemption.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Most private and government employers must pay overtime after employees work over 40 hours per week.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Section 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 exemption allows fire department’s to pay overtime for hours that are worked in a specific time period, ranging from 7 days to 28 days. This is known as a </a:t>
            </a:r>
            <a:r>
              <a:rPr lang="en-US" sz="1800" b="1" u="sng" dirty="0">
                <a:solidFill>
                  <a:schemeClr val="tx1"/>
                </a:solidFill>
              </a:rPr>
              <a:t>work period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6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flsa</a:t>
            </a:r>
            <a:r>
              <a:rPr lang="en-US" dirty="0"/>
              <a:t> apply to us??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The amount of hours fire service personnel can work before they are paid an overtime </a:t>
            </a:r>
            <a:r>
              <a:rPr lang="en-US" dirty="0">
                <a:solidFill>
                  <a:schemeClr val="tx1"/>
                </a:solidFill>
              </a:rPr>
              <a:t>premium</a:t>
            </a:r>
            <a:r>
              <a:rPr lang="en-US" sz="1800" dirty="0">
                <a:solidFill>
                  <a:schemeClr val="tx1"/>
                </a:solidFill>
              </a:rPr>
              <a:t> is dependent upon how many </a:t>
            </a:r>
            <a:r>
              <a:rPr lang="en-US" dirty="0">
                <a:solidFill>
                  <a:schemeClr val="tx1"/>
                </a:solidFill>
              </a:rPr>
              <a:t>hours</a:t>
            </a:r>
            <a:r>
              <a:rPr lang="en-US" sz="1800" dirty="0">
                <a:solidFill>
                  <a:schemeClr val="tx1"/>
                </a:solidFill>
              </a:rPr>
              <a:t> they worked in a work period.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With the 3/4 schedule, our actual hours worked range from 96 to 134 in a single pay period. </a:t>
            </a:r>
            <a:r>
              <a:rPr lang="en-US" sz="1800" b="1" u="sng" dirty="0">
                <a:solidFill>
                  <a:schemeClr val="tx1"/>
                </a:solidFill>
              </a:rPr>
              <a:t>THIS IS WHY YOUR FLSA PAYMENT AMOUNT FLUCTUATES.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56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74013-1658-06F0-0A13-EFD11C02B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80600"/>
            <a:ext cx="8534401" cy="1044815"/>
          </a:xfrm>
        </p:spPr>
        <p:txBody>
          <a:bodyPr/>
          <a:lstStyle/>
          <a:p>
            <a:r>
              <a:rPr lang="en-US" dirty="0"/>
              <a:t>What does </a:t>
            </a:r>
            <a:r>
              <a:rPr lang="en-US" dirty="0" err="1"/>
              <a:t>tfd</a:t>
            </a:r>
            <a:r>
              <a:rPr lang="en-US" dirty="0"/>
              <a:t> use???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3EE9B-7F19-96D6-E852-551A92ACD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900"/>
            <a:ext cx="8534400" cy="5498499"/>
          </a:xfrm>
        </p:spPr>
        <p:txBody>
          <a:bodyPr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chemeClr val="tx1"/>
                </a:solidFill>
              </a:rPr>
              <a:t>Local 479 negotiated a 14 day work period in 2022.  We are paid overtime after 106 actual hours worked within a 14 day time period.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If you work more than 106 hours within a single pay cycle, you will be compensated the half time overtime premium for hours over 106.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longer the work period, the greater the hours worked threshold is.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28 day work period = 212 hours worked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14 day work period = 106 hours worked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	7 day work period = 53 hours worked</a:t>
            </a:r>
          </a:p>
          <a:p>
            <a:endParaRPr lang="en-US" sz="1800" dirty="0"/>
          </a:p>
          <a:p>
            <a:r>
              <a:rPr lang="en-US" dirty="0"/>
              <a:t>	</a:t>
            </a:r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endParaRPr lang="en-US" sz="1800" dirty="0"/>
          </a:p>
          <a:p>
            <a:endParaRPr lang="en-US" sz="1800" dirty="0">
              <a:solidFill>
                <a:schemeClr val="bg1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719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593</TotalTime>
  <Words>1473</Words>
  <Application>Microsoft Office PowerPoint</Application>
  <PresentationFormat>Widescreen</PresentationFormat>
  <Paragraphs>685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Century Gothic</vt:lpstr>
      <vt:lpstr>Wingdings 3</vt:lpstr>
      <vt:lpstr>Slice</vt:lpstr>
      <vt:lpstr>FAIR LABOR STANDARDS ACT AKA  rocket science calculous 405 for the fire service</vt:lpstr>
      <vt:lpstr>What we will cover</vt:lpstr>
      <vt:lpstr>Useful definitions</vt:lpstr>
      <vt:lpstr>Useful definitions</vt:lpstr>
      <vt:lpstr>Equalization of pay</vt:lpstr>
      <vt:lpstr>What is flsa???</vt:lpstr>
      <vt:lpstr>How does flsa apply to us??</vt:lpstr>
      <vt:lpstr>How does flsa apply to us??</vt:lpstr>
      <vt:lpstr>What does tfd use???</vt:lpstr>
      <vt:lpstr>Tfd specifics…</vt:lpstr>
      <vt:lpstr>Regular rate</vt:lpstr>
      <vt:lpstr>Regular rate/half time overtime premium</vt:lpstr>
      <vt:lpstr>Calculating Regular rate/half time overtime premium – No augments</vt:lpstr>
      <vt:lpstr>Calculating Regular rate/half time overtime premium rate – No augments</vt:lpstr>
      <vt:lpstr>Calculating Regular rate – with augments</vt:lpstr>
      <vt:lpstr>Calculating Regular rate – with augments</vt:lpstr>
      <vt:lpstr>Calculating Regular rate – E.D.</vt:lpstr>
      <vt:lpstr>Calculating Regular rate – E.D.</vt:lpstr>
      <vt:lpstr>Calculating Regular rate/half time overtime premium – E.D.</vt:lpstr>
      <vt:lpstr>Calculating Regular rate – why do we use half???</vt:lpstr>
      <vt:lpstr>In summary…</vt:lpstr>
      <vt:lpstr>Questions???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LABOR STANDARDS ACT</dc:title>
  <dc:creator>Anthony D'Onofrio</dc:creator>
  <cp:lastModifiedBy>Anthony D'Onofrio</cp:lastModifiedBy>
  <cp:revision>12</cp:revision>
  <dcterms:created xsi:type="dcterms:W3CDTF">2023-10-05T18:09:35Z</dcterms:created>
  <dcterms:modified xsi:type="dcterms:W3CDTF">2023-12-12T00:09:20Z</dcterms:modified>
</cp:coreProperties>
</file>